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90" r:id="rId13"/>
    <p:sldId id="269" r:id="rId14"/>
    <p:sldId id="282" r:id="rId15"/>
    <p:sldId id="283" r:id="rId16"/>
    <p:sldId id="284" r:id="rId17"/>
    <p:sldId id="285" r:id="rId18"/>
    <p:sldId id="289" r:id="rId19"/>
    <p:sldId id="270" r:id="rId20"/>
    <p:sldId id="262" r:id="rId21"/>
    <p:sldId id="271" r:id="rId22"/>
    <p:sldId id="273" r:id="rId23"/>
    <p:sldId id="288" r:id="rId24"/>
    <p:sldId id="274" r:id="rId25"/>
    <p:sldId id="276" r:id="rId26"/>
    <p:sldId id="278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8701346-E18D-93DF-3146-DBF9994665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1764" r="21764" b="38831"/>
          <a:stretch>
            <a:fillRect/>
          </a:stretch>
        </p:blipFill>
        <p:spPr>
          <a:xfrm>
            <a:off x="10868972" y="97339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rutijadon/survey-on-activation-functions-for-deep-learning-9689331ba092" TargetMode="External"/><Relationship Id="rId2" Type="http://schemas.openxmlformats.org/officeDocument/2006/relationships/hyperlink" Target="https://www.ncbi.nlm.nih.gov/pmc/articles/PMC3349572/#:~:text=%22Synchronous%20metastasis%22%20and%20%22synchronous,of%20the%20primary%20colon%20canc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/>
              <a:t>K-</a:t>
            </a:r>
            <a:r>
              <a:rPr lang="pl-PL" dirty="0" err="1"/>
              <a:t>Mean</a:t>
            </a:r>
            <a:r>
              <a:rPr lang="pl-PL" dirty="0"/>
              <a:t> Clustering Works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D20D0-D4FE-B6C9-35BA-24562E4A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/>
              <a:t>An</a:t>
            </a:r>
            <a:r>
              <a:rPr lang="pl-PL" dirty="0"/>
              <a:t> n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centroids</a:t>
            </a:r>
            <a:r>
              <a:rPr lang="en-US" dirty="0"/>
              <a:t> are randomly assigned on a plot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point is assigned to the nearest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is recomputed by taking the average position of all of the points in the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 repeats steps 2 and 3 until either the centroids do not change from iteration to iteration, or the upper limit of iterations is reached</a:t>
            </a:r>
          </a:p>
        </p:txBody>
      </p:sp>
    </p:spTree>
    <p:extLst>
      <p:ext uri="{BB962C8B-B14F-4D97-AF65-F5344CB8AC3E}">
        <p14:creationId xmlns:p14="http://schemas.microsoft.com/office/powerpoint/2010/main" val="29965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pl-PL" dirty="0"/>
              <a:t>Learning </a:t>
            </a:r>
            <a:r>
              <a:rPr lang="en-US" dirty="0"/>
              <a:t>about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with </a:t>
            </a:r>
            <a:r>
              <a:rPr lang="pl-PL" dirty="0" err="1"/>
              <a:t>drug</a:t>
            </a:r>
            <a:r>
              <a:rPr lang="pl-PL" dirty="0"/>
              <a:t> data</a:t>
            </a:r>
          </a:p>
          <a:p>
            <a:endParaRPr lang="pl-PL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0146"/>
            <a:ext cx="5181600" cy="128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4FC1B-E666-897A-B8B8-AA4A55A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822386"/>
            <a:ext cx="5181598" cy="221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5B9E1-D224-48C9-756D-EDE6DFB2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6159038"/>
            <a:ext cx="5181598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30" y="2418802"/>
            <a:ext cx="6061167" cy="438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0" y="1574472"/>
            <a:ext cx="4058440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</a:t>
            </a:r>
            <a:r>
              <a:rPr lang="pl-PL" dirty="0" err="1"/>
              <a:t>Classifiers</a:t>
            </a:r>
            <a:r>
              <a:rPr lang="en-US" dirty="0"/>
              <a:t> Work</a:t>
            </a:r>
          </a:p>
        </p:txBody>
      </p:sp>
      <p:pic>
        <p:nvPicPr>
          <p:cNvPr id="4" name="Picture 3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373A7FFB-B606-4048-0213-0CB8590B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1274617" y="2031866"/>
            <a:ext cx="9189355" cy="3851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909D9-34D9-235F-DDD9-1871E6650B5B}"/>
              </a:ext>
            </a:extLst>
          </p:cNvPr>
          <p:cNvSpPr/>
          <p:nvPr/>
        </p:nvSpPr>
        <p:spPr>
          <a:xfrm>
            <a:off x="5569527" y="2216727"/>
            <a:ext cx="1348509" cy="12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8ECC-8AA3-A231-0867-E6864AAAEE3A}"/>
              </a:ext>
            </a:extLst>
          </p:cNvPr>
          <p:cNvSpPr txBox="1"/>
          <p:nvPr/>
        </p:nvSpPr>
        <p:spPr>
          <a:xfrm>
            <a:off x="4701309" y="2558473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rgbClr val="FF0000"/>
                </a:solidFill>
              </a:rPr>
              <a:t>True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AB0B8-F530-8546-D10F-16D00B755602}"/>
              </a:ext>
            </a:extLst>
          </p:cNvPr>
          <p:cNvSpPr txBox="1"/>
          <p:nvPr/>
        </p:nvSpPr>
        <p:spPr>
          <a:xfrm>
            <a:off x="7190094" y="2687644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False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4591C-D807-B6EF-28C6-875D2527AEFD}"/>
              </a:ext>
            </a:extLst>
          </p:cNvPr>
          <p:cNvSpPr/>
          <p:nvPr/>
        </p:nvSpPr>
        <p:spPr>
          <a:xfrm>
            <a:off x="4845050" y="4179408"/>
            <a:ext cx="588964" cy="45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6C98-7259-EF24-794C-EEEE49C68363}"/>
              </a:ext>
            </a:extLst>
          </p:cNvPr>
          <p:cNvSpPr txBox="1"/>
          <p:nvPr/>
        </p:nvSpPr>
        <p:spPr>
          <a:xfrm>
            <a:off x="4813299" y="3884029"/>
            <a:ext cx="86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Leaf</a:t>
            </a:r>
            <a:r>
              <a:rPr lang="pl-PL" sz="1200" b="1" dirty="0">
                <a:solidFill>
                  <a:srgbClr val="FF0000"/>
                </a:solidFill>
              </a:rPr>
              <a:t> </a:t>
            </a:r>
            <a:r>
              <a:rPr lang="pl-PL" sz="1200" b="1" dirty="0" err="1">
                <a:solidFill>
                  <a:srgbClr val="FF0000"/>
                </a:solidFill>
              </a:rPr>
              <a:t>Node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0F17AA-5D22-0207-77BB-B24A83DA5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73" y="1825625"/>
            <a:ext cx="5466127" cy="4351338"/>
          </a:xfrm>
        </p:spPr>
        <p:txBody>
          <a:bodyPr>
            <a:normAutofit/>
          </a:bodyPr>
          <a:lstStyle/>
          <a:p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phenomena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training</a:t>
            </a:r>
            <a:r>
              <a:rPr lang="pl-PL" dirty="0"/>
              <a:t>/</a:t>
            </a:r>
            <a:r>
              <a:rPr lang="pl-PL" dirty="0" err="1"/>
              <a:t>testing</a:t>
            </a:r>
            <a:r>
              <a:rPr lang="pl-PL" dirty="0"/>
              <a:t> data</a:t>
            </a:r>
          </a:p>
          <a:p>
            <a:r>
              <a:rPr lang="pl-PL" dirty="0"/>
              <a:t>3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completed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y-</a:t>
            </a:r>
            <a:r>
              <a:rPr lang="pl-PL" dirty="0" err="1"/>
              <a:t>value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OS </a:t>
            </a:r>
            <a:r>
              <a:rPr lang="pl-PL" dirty="0" err="1"/>
              <a:t>Months</a:t>
            </a:r>
            <a:r>
              <a:rPr lang="pl-PL" dirty="0"/>
              <a:t> </a:t>
            </a:r>
            <a:r>
              <a:rPr lang="pl-PL" dirty="0" err="1"/>
              <a:t>predicted</a:t>
            </a:r>
            <a:r>
              <a:rPr lang="pl-PL" dirty="0"/>
              <a:t> </a:t>
            </a:r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</a:t>
            </a:r>
          </a:p>
          <a:p>
            <a:pPr lvl="1"/>
            <a:r>
              <a:rPr lang="pl-PL" dirty="0" err="1"/>
              <a:t>Vital</a:t>
            </a:r>
            <a:r>
              <a:rPr lang="pl-PL" dirty="0"/>
              <a:t> Status </a:t>
            </a:r>
            <a:r>
              <a:rPr lang="pl-PL" dirty="0" err="1"/>
              <a:t>predicted</a:t>
            </a:r>
            <a:endParaRPr lang="pl-PL" dirty="0"/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pPr lvl="2"/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3FF06-C180-3E63-BCF6-F349F303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74" y="2557859"/>
            <a:ext cx="5580852" cy="951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A56B83-5A22-AFA3-FAF7-74381F68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74" y="1825625"/>
            <a:ext cx="1907817" cy="499092"/>
          </a:xfrm>
          <a:prstGeom prst="rect">
            <a:avLst/>
          </a:prstGeom>
        </p:spPr>
      </p:pic>
      <p:pic>
        <p:nvPicPr>
          <p:cNvPr id="27" name="Picture 26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DA2BD7B3-3EE7-5FAA-2ABD-43B00368B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5887674" y="3632714"/>
            <a:ext cx="6070052" cy="2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10" name="Content Placeholder 9" descr="A diagram of a network&#10;&#10;Description automatically generated">
            <a:extLst>
              <a:ext uri="{FF2B5EF4-FFF2-40B4-BE49-F238E27FC236}">
                <a16:creationId xmlns:a16="http://schemas.microsoft.com/office/drawing/2014/main" id="{7E9FE032-1C3E-F512-2BF4-CC77F55FD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1825625"/>
            <a:ext cx="3618576" cy="4351338"/>
          </a:xfrm>
        </p:spPr>
      </p:pic>
      <p:pic>
        <p:nvPicPr>
          <p:cNvPr id="7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147C69B3-BD38-983C-DA9C-276AFD12B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9417"/>
            <a:ext cx="5181600" cy="26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F179C7C-AA63-E62F-82E7-D6CC1A99A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Created</a:t>
            </a:r>
            <a:r>
              <a:rPr lang="pl-PL" dirty="0"/>
              <a:t> a </a:t>
            </a:r>
            <a:r>
              <a:rPr lang="pl-PL" dirty="0" err="1"/>
              <a:t>function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a </a:t>
            </a:r>
            <a:r>
              <a:rPr lang="en-US" dirty="0"/>
              <a:t>neural network </a:t>
            </a:r>
            <a:r>
              <a:rPr lang="pl-PL" dirty="0"/>
              <a:t>with the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 for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pPr lvl="1"/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sigmoid</a:t>
            </a:r>
            <a:r>
              <a:rPr lang="pl-PL" dirty="0"/>
              <a:t> with one </a:t>
            </a:r>
            <a:r>
              <a:rPr lang="pl-PL" dirty="0" err="1"/>
              <a:t>output</a:t>
            </a:r>
            <a:endParaRPr lang="pl-PL" dirty="0"/>
          </a:p>
          <a:p>
            <a:pPr lvl="1"/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 </a:t>
            </a:r>
            <a:r>
              <a:rPr lang="pl-PL" dirty="0" err="1"/>
              <a:t>ReLU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lvl="1"/>
            <a:r>
              <a:rPr lang="pl-PL" dirty="0"/>
              <a:t>ADAM </a:t>
            </a:r>
            <a:r>
              <a:rPr lang="pl-PL" dirty="0" err="1"/>
              <a:t>optimizer</a:t>
            </a:r>
            <a:endParaRPr lang="pl-PL" dirty="0"/>
          </a:p>
          <a:p>
            <a:r>
              <a:rPr lang="pl-PL" dirty="0" err="1"/>
              <a:t>Subsequent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round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and display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endParaRPr lang="pl-P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1E6CAD-D6AB-45CA-87D8-A2C1AE8E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7231"/>
            <a:ext cx="3955473" cy="2741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D79C75-8F4D-9D95-81ED-5BBAAAE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5427952"/>
            <a:ext cx="3244830" cy="1430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CAB9B-BD56-43C4-9929-63C0C477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4358281"/>
            <a:ext cx="2653146" cy="9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327C5-FCB6-3309-38EE-C7706590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488" y="1269207"/>
            <a:ext cx="5157787" cy="823912"/>
          </a:xfrm>
        </p:spPr>
        <p:txBody>
          <a:bodyPr/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model </a:t>
            </a:r>
            <a:r>
              <a:rPr lang="pl-PL" dirty="0" err="1"/>
              <a:t>function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3FE69E-5A58-4784-14E6-32A83651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/>
          <a:lstStyle/>
          <a:p>
            <a:r>
              <a:rPr lang="pl-PL" dirty="0" err="1"/>
              <a:t>Elaborate</a:t>
            </a:r>
            <a:r>
              <a:rPr lang="pl-PL" dirty="0"/>
              <a:t> </a:t>
            </a:r>
            <a:r>
              <a:rPr lang="pl-PL" dirty="0" err="1"/>
              <a:t>Confusion</a:t>
            </a:r>
            <a:r>
              <a:rPr lang="pl-PL" dirty="0"/>
              <a:t> Matrix </a:t>
            </a:r>
            <a:r>
              <a:rPr lang="pl-PL" dirty="0" err="1"/>
              <a:t>Function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98290A-A41D-EBD7-9FEB-98A1DE0F0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22775"/>
            <a:ext cx="4881605" cy="200959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34F6F8F-67F1-D71A-76CC-6BB9CE2C1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609" y="2186163"/>
            <a:ext cx="4112980" cy="4602909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803165D-4A84-5DF7-56E7-162E6DD6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" y="4487618"/>
            <a:ext cx="5183188" cy="14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 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2FB2-0F03-AF1E-D6F3-BDC52306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9207"/>
            <a:ext cx="5157787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RF </a:t>
            </a:r>
            <a:r>
              <a:rPr lang="pl-P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5FBF-13D0-3C65-8EC4-3CF977379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r>
              <a:rPr lang="pl-PL" dirty="0" err="1"/>
              <a:t>Verdict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The </a:t>
            </a:r>
            <a:r>
              <a:rPr lang="pl-PL" dirty="0" err="1"/>
              <a:t>latter’s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the superior model upon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glance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463D67-D23E-1E4F-B088-FC0443E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463330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ANN </a:t>
            </a:r>
            <a:r>
              <a:rPr lang="pl-PL" dirty="0" err="1"/>
              <a:t>Models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6025F-5BEF-DA0C-6FEE-D7174762262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3054736"/>
              </p:ext>
            </p:extLst>
          </p:nvPr>
        </p:nvGraphicFramePr>
        <p:xfrm>
          <a:off x="6283187" y="2225675"/>
          <a:ext cx="446946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55">
                  <a:extLst>
                    <a:ext uri="{9D8B030D-6E8A-4147-A177-3AD203B41FA5}">
                      <a16:colId xmlns:a16="http://schemas.microsoft.com/office/drawing/2014/main" val="2758548417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2340113936"/>
                    </a:ext>
                  </a:extLst>
                </a:gridCol>
                <a:gridCol w="1264699">
                  <a:extLst>
                    <a:ext uri="{9D8B030D-6E8A-4147-A177-3AD203B41FA5}">
                      <a16:colId xmlns:a16="http://schemas.microsoft.com/office/drawing/2014/main" val="3398327638"/>
                    </a:ext>
                  </a:extLst>
                </a:gridCol>
              </a:tblGrid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Percentage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Correct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Predictions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25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43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ANN Architecture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W/o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06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2 - 1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107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0.7627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49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0.752</a:t>
                      </a:r>
                      <a:r>
                        <a:rPr lang="pl-PL" sz="1400" dirty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343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16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412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32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7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64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37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128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0.724</a:t>
                      </a:r>
                      <a:r>
                        <a:rPr lang="pl-PL" sz="14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446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3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0.713</a:t>
                      </a:r>
                      <a:r>
                        <a:rPr lang="pl-PL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76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5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4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7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23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9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51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11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0.706</a:t>
                      </a:r>
                      <a:r>
                        <a:rPr lang="pl-PL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4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Implementing and analyzing feature significance</a:t>
            </a:r>
          </a:p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Doctor </a:t>
            </a:r>
            <a:r>
              <a:rPr lang="en-US" dirty="0" err="1"/>
              <a:t>Karolak</a:t>
            </a:r>
            <a:r>
              <a:rPr lang="en-US" dirty="0"/>
              <a:t> and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https://www.cancer.gov/publications/dictionaries/cancer-terms/def/metastasis</a:t>
            </a:r>
          </a:p>
          <a:p>
            <a:r>
              <a:rPr lang="en-US" sz="1400" dirty="0"/>
              <a:t>https://bjssjournals.onlinelibrary.wiley.com/doi/10.1002/bjs5.50341#:~:text=Metachronous%20metastasis%20was%20defined%20as,mm%20of%20the%20resection%20margin.</a:t>
            </a:r>
          </a:p>
          <a:p>
            <a:r>
              <a:rPr lang="en-US" sz="1400" dirty="0">
                <a:hlinkClick r:id="rId2"/>
              </a:rPr>
              <a:t>https://www.ncbi.nlm.nih.gov/pmc/articles/PMC3349572/#:~:text=%22Synchronous%20metastasis%22%20and%20%22synchronous,of%20the%20primary%20colon%20cancer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en-US" sz="1400" dirty="0">
                <a:hlinkClick r:id="rId3"/>
              </a:rPr>
              <a:t>https://medium.com/@shrutijadon/survey-on-activation-functions-for-deep-learning-9689331ba092</a:t>
            </a:r>
            <a:endParaRPr lang="pl-P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  <a:endParaRPr lang="pl-PL" dirty="0"/>
          </a:p>
          <a:p>
            <a:r>
              <a:rPr lang="en-US" dirty="0"/>
              <a:t>Patients with metastatic CRC (mCRC) have an very </a:t>
            </a:r>
            <a:r>
              <a:rPr lang="en-US" b="1" dirty="0"/>
              <a:t>poor survival </a:t>
            </a:r>
            <a:r>
              <a:rPr lang="en-US" dirty="0"/>
              <a:t>rate of as low as 14% at 5-years</a:t>
            </a:r>
          </a:p>
          <a:p>
            <a:pPr lvl="1"/>
            <a:r>
              <a:rPr lang="en-US" dirty="0"/>
              <a:t>Of which, liver metastases account for a large portion of the deaths</a:t>
            </a:r>
            <a:endParaRPr lang="pl-PL" dirty="0"/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Networks (Deep Learning)</a:t>
            </a:r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Running</a:t>
            </a:r>
            <a:r>
              <a:rPr lang="pl-PL" dirty="0"/>
              <a:t> my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 (IDE)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BA8-A414-9EC0-554D-DE63AFD0F341}"/>
              </a:ext>
            </a:extLst>
          </p:cNvPr>
          <p:cNvSpPr txBox="1"/>
          <p:nvPr/>
        </p:nvSpPr>
        <p:spPr>
          <a:xfrm>
            <a:off x="427840" y="5855904"/>
            <a:ext cx="57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1062</Words>
  <Application>Microsoft Office PowerPoint</Application>
  <PresentationFormat>Widescreen</PresentationFormat>
  <Paragraphs>207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Running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How K-Mean Clustering Works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How Random Forest Classifiers Work</vt:lpstr>
      <vt:lpstr>Random Forest Classifier</vt:lpstr>
      <vt:lpstr>How Neural Networks Work</vt:lpstr>
      <vt:lpstr>Artificial Neural Networks (Deep Learning)</vt:lpstr>
      <vt:lpstr>Model verification</vt:lpstr>
      <vt:lpstr>Results from average accuracy functions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Adam Wojtul128</cp:lastModifiedBy>
  <cp:revision>16</cp:revision>
  <dcterms:created xsi:type="dcterms:W3CDTF">2023-07-25T20:52:10Z</dcterms:created>
  <dcterms:modified xsi:type="dcterms:W3CDTF">2023-08-09T02:16:47Z</dcterms:modified>
</cp:coreProperties>
</file>